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7775575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81"/>
    <a:srgbClr val="FF3399"/>
    <a:srgbClr val="B2B2B2"/>
    <a:srgbClr val="95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2003106"/>
            <a:ext cx="6609239" cy="4261203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6428637"/>
            <a:ext cx="5831681" cy="295507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3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7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651647"/>
            <a:ext cx="1676608" cy="1037251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651647"/>
            <a:ext cx="4932630" cy="1037251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4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3051410"/>
            <a:ext cx="6706433" cy="5091343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8190919"/>
            <a:ext cx="6706433" cy="2677417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3258233"/>
            <a:ext cx="3304619" cy="776593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3258233"/>
            <a:ext cx="3304619" cy="776593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7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51649"/>
            <a:ext cx="6706433" cy="23657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3000409"/>
            <a:ext cx="3289432" cy="1470454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4470863"/>
            <a:ext cx="3289432" cy="65759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3000409"/>
            <a:ext cx="3305632" cy="1470454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4470863"/>
            <a:ext cx="3305632" cy="65759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1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815975"/>
            <a:ext cx="2507825" cy="285591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762282"/>
            <a:ext cx="3936385" cy="8698067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671887"/>
            <a:ext cx="2507825" cy="680262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1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815975"/>
            <a:ext cx="2507825" cy="285591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762282"/>
            <a:ext cx="3936385" cy="8698067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671887"/>
            <a:ext cx="2507825" cy="680262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79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651649"/>
            <a:ext cx="6706433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3258233"/>
            <a:ext cx="6706433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1344322"/>
            <a:ext cx="174950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39AF-27EB-4818-B74A-6C8D068000E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1344322"/>
            <a:ext cx="2624257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1344322"/>
            <a:ext cx="174950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09B7-0FE0-4576-B9E5-DE22D98899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97522"/>
              </p:ext>
            </p:extLst>
          </p:nvPr>
        </p:nvGraphicFramePr>
        <p:xfrm>
          <a:off x="347488" y="7075946"/>
          <a:ext cx="2369700" cy="324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77">
                  <a:extLst>
                    <a:ext uri="{9D8B030D-6E8A-4147-A177-3AD203B41FA5}">
                      <a16:colId xmlns:a16="http://schemas.microsoft.com/office/drawing/2014/main" val="3143661719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1990629041"/>
                    </a:ext>
                  </a:extLst>
                </a:gridCol>
                <a:gridCol w="831472">
                  <a:extLst>
                    <a:ext uri="{9D8B030D-6E8A-4147-A177-3AD203B41FA5}">
                      <a16:colId xmlns:a16="http://schemas.microsoft.com/office/drawing/2014/main" val="450745683"/>
                    </a:ext>
                  </a:extLst>
                </a:gridCol>
              </a:tblGrid>
              <a:tr h="52389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Secciones</a:t>
                      </a:r>
                      <a:r>
                        <a:rPr lang="es-MX" sz="1400" baseline="0" dirty="0"/>
                        <a:t> que incluye este listado </a:t>
                      </a:r>
                      <a:endParaRPr lang="es-MX" sz="1400" dirty="0"/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00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500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50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896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A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00100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72554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4920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28725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91692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12273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69632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53373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4899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56" y="3295321"/>
            <a:ext cx="319808" cy="2521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870D153-53F8-B547-8C79-0509DCBA73F4}"/>
              </a:ext>
            </a:extLst>
          </p:cNvPr>
          <p:cNvSpPr txBox="1"/>
          <p:nvPr/>
        </p:nvSpPr>
        <p:spPr>
          <a:xfrm>
            <a:off x="472750" y="4434771"/>
            <a:ext cx="6881143" cy="54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71" dirty="0">
                <a:latin typeface="Arial" panose="020B0604020202020204" pitchFamily="34" charset="0"/>
                <a:cs typeface="Arial" panose="020B0604020202020204" pitchFamily="34" charset="0"/>
              </a:rPr>
              <a:t>Consejo Distrital Electoral ___ con cabecera en </a:t>
            </a:r>
            <a:r>
              <a:rPr lang="es-MX" sz="1471" b="1" dirty="0">
                <a:latin typeface="Arial" panose="020B0604020202020204" pitchFamily="34" charset="0"/>
                <a:cs typeface="Arial" panose="020B0604020202020204" pitchFamily="34" charset="0"/>
              </a:rPr>
              <a:t>NOMBRE DE LA CABECERA </a:t>
            </a:r>
            <a:r>
              <a:rPr lang="es-MX" sz="1471" dirty="0">
                <a:latin typeface="Arial" panose="020B0604020202020204" pitchFamily="34" charset="0"/>
                <a:cs typeface="Arial" panose="020B0604020202020204" pitchFamily="34" charset="0"/>
              </a:rPr>
              <a:t>en el estado de: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E38379-0157-B548-B34F-1353E6BDC686}"/>
              </a:ext>
            </a:extLst>
          </p:cNvPr>
          <p:cNvSpPr txBox="1"/>
          <p:nvPr/>
        </p:nvSpPr>
        <p:spPr>
          <a:xfrm>
            <a:off x="900097" y="5023752"/>
            <a:ext cx="6016519" cy="51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57" b="1" dirty="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DFCF7CB-B8F9-6C45-BF18-13E65B5EA88C}"/>
              </a:ext>
            </a:extLst>
          </p:cNvPr>
          <p:cNvSpPr/>
          <p:nvPr/>
        </p:nvSpPr>
        <p:spPr>
          <a:xfrm>
            <a:off x="472750" y="5682752"/>
            <a:ext cx="6881143" cy="933495"/>
          </a:xfrm>
          <a:prstGeom prst="rect">
            <a:avLst/>
          </a:prstGeom>
        </p:spPr>
        <p:txBody>
          <a:bodyPr wrap="square" lIns="84044" tIns="42022" rIns="84044" bIns="42022" anchor="t">
            <a:spAutoFit/>
          </a:bodyPr>
          <a:lstStyle/>
          <a:p>
            <a:pPr algn="just"/>
            <a:r>
              <a:rPr lang="es-MX" sz="1103" dirty="0">
                <a:latin typeface="Arial"/>
                <a:cs typeface="Arial"/>
              </a:rPr>
              <a:t>En cumplimiento a lo dispuesto por los artículos 254, párrafo 1, inciso g); 256 párrafo 1, </a:t>
            </a:r>
            <a:r>
              <a:rPr lang="es-MX" sz="1103" dirty="0">
                <a:highlight>
                  <a:srgbClr val="FFFF00"/>
                </a:highlight>
                <a:latin typeface="Arial"/>
                <a:cs typeface="Arial"/>
              </a:rPr>
              <a:t>inciso e) / f)</a:t>
            </a:r>
            <a:r>
              <a:rPr lang="es-MX" sz="1103" dirty="0">
                <a:latin typeface="Arial"/>
                <a:cs typeface="Arial"/>
              </a:rPr>
              <a:t> y 257 numeral 1 de la Ley General de Instituciones y Procedimientos Electorales, se lleva a cabo la </a:t>
            </a:r>
            <a:r>
              <a:rPr lang="es-MX" sz="1103" dirty="0">
                <a:highlight>
                  <a:srgbClr val="FFFF00"/>
                </a:highlight>
                <a:latin typeface="Arial"/>
                <a:cs typeface="Arial"/>
              </a:rPr>
              <a:t>PRIMERA / SEGUNDA</a:t>
            </a:r>
            <a:r>
              <a:rPr lang="es-MX" sz="1103" dirty="0">
                <a:latin typeface="Arial"/>
                <a:cs typeface="Arial"/>
              </a:rPr>
              <a:t> publicación de la integración de las Mesas Directivas de Casilla aprobadas por el Consejo Distrital, y de los lugares donde se ubicarán para recibir el voto de la ciudadanía en las elecciones del 2 de junio del 2024. 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C9DD2510-8D41-47E3-BC1A-2D484AD7B484}"/>
              </a:ext>
            </a:extLst>
          </p:cNvPr>
          <p:cNvSpPr txBox="1"/>
          <p:nvPr/>
        </p:nvSpPr>
        <p:spPr>
          <a:xfrm>
            <a:off x="917435" y="11315036"/>
            <a:ext cx="5940704" cy="30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79" dirty="0">
                <a:solidFill>
                  <a:schemeClr val="bg1"/>
                </a:solidFill>
              </a:rPr>
              <a:t>A partir del 15 de mayo podrás consultar la página </a:t>
            </a:r>
            <a:r>
              <a:rPr lang="es-MX" sz="1379" b="1" dirty="0">
                <a:solidFill>
                  <a:schemeClr val="bg1"/>
                </a:solidFill>
              </a:rPr>
              <a:t>https://ubicatucasilla.ine.mx</a:t>
            </a:r>
          </a:p>
        </p:txBody>
      </p:sp>
      <p:sp>
        <p:nvSpPr>
          <p:cNvPr id="2" name="732 Cuadro de texto">
            <a:extLst>
              <a:ext uri="{FF2B5EF4-FFF2-40B4-BE49-F238E27FC236}">
                <a16:creationId xmlns:a16="http://schemas.microsoft.com/office/drawing/2014/main" id="{C3E9B570-715E-A0B1-10B5-CC859D7A010E}"/>
              </a:ext>
            </a:extLst>
          </p:cNvPr>
          <p:cNvSpPr txBox="1"/>
          <p:nvPr/>
        </p:nvSpPr>
        <p:spPr>
          <a:xfrm>
            <a:off x="6021856" y="1617117"/>
            <a:ext cx="1159114" cy="734389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044" tIns="42022" rIns="84044" bIns="420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35"/>
              </a:spcAft>
            </a:pPr>
            <a:r>
              <a:rPr lang="es-MX" sz="919" b="1" dirty="0">
                <a:latin typeface="Arial Narrow" panose="020B0606020202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Logo</a:t>
            </a:r>
          </a:p>
          <a:p>
            <a:pPr algn="ctr">
              <a:lnSpc>
                <a:spcPct val="107000"/>
              </a:lnSpc>
              <a:spcAft>
                <a:spcPts val="735"/>
              </a:spcAft>
            </a:pPr>
            <a:r>
              <a:rPr lang="es-MX" sz="2941" b="1" dirty="0">
                <a:latin typeface="Arial Narrow" panose="020B0606020202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OPL</a:t>
            </a:r>
            <a:endParaRPr lang="es-MX" sz="2941" b="1" dirty="0"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67293"/>
              </p:ext>
            </p:extLst>
          </p:nvPr>
        </p:nvGraphicFramePr>
        <p:xfrm>
          <a:off x="347488" y="7075946"/>
          <a:ext cx="2369700" cy="324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277">
                  <a:extLst>
                    <a:ext uri="{9D8B030D-6E8A-4147-A177-3AD203B41FA5}">
                      <a16:colId xmlns:a16="http://schemas.microsoft.com/office/drawing/2014/main" val="3143661719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1990629041"/>
                    </a:ext>
                  </a:extLst>
                </a:gridCol>
                <a:gridCol w="831472">
                  <a:extLst>
                    <a:ext uri="{9D8B030D-6E8A-4147-A177-3AD203B41FA5}">
                      <a16:colId xmlns:a16="http://schemas.microsoft.com/office/drawing/2014/main" val="450745683"/>
                    </a:ext>
                  </a:extLst>
                </a:gridCol>
              </a:tblGrid>
              <a:tr h="52389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Secciones</a:t>
                      </a:r>
                      <a:r>
                        <a:rPr lang="es-MX" sz="1400" baseline="0" dirty="0"/>
                        <a:t> que incluye este listado </a:t>
                      </a:r>
                      <a:endParaRPr lang="es-MX" sz="1400" dirty="0"/>
                    </a:p>
                  </a:txBody>
                  <a:tcPr marL="103674" marR="103674" marT="51838" marB="51838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500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50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896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A</a:t>
                      </a:r>
                    </a:p>
                  </a:txBody>
                  <a:tcPr marL="103674" marR="103674" marT="51838" marB="518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2275600100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949972554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2606549209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489728725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4059391692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686012273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2776969632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1902153373"/>
                  </a:ext>
                </a:extLst>
              </a:tr>
              <a:tr h="2997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/>
                        <a:t>0000</a:t>
                      </a:r>
                    </a:p>
                  </a:txBody>
                  <a:tcPr marL="103674" marR="103674" marT="51838" marB="51838" anchor="ctr"/>
                </a:tc>
                <a:extLst>
                  <a:ext uri="{0D108BD9-81ED-4DB2-BD59-A6C34878D82A}">
                    <a16:rowId xmlns:a16="http://schemas.microsoft.com/office/drawing/2014/main" val="305024899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56" y="3295321"/>
            <a:ext cx="319808" cy="2521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870D153-53F8-B547-8C79-0509DCBA73F4}"/>
              </a:ext>
            </a:extLst>
          </p:cNvPr>
          <p:cNvSpPr txBox="1"/>
          <p:nvPr/>
        </p:nvSpPr>
        <p:spPr>
          <a:xfrm>
            <a:off x="472750" y="4439676"/>
            <a:ext cx="6881143" cy="54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71" dirty="0">
                <a:latin typeface="Arial" panose="020B0604020202020204" pitchFamily="34" charset="0"/>
                <a:cs typeface="Arial" panose="020B0604020202020204" pitchFamily="34" charset="0"/>
              </a:rPr>
              <a:t>Consejo Distrital Electoral ___ con cabecera en </a:t>
            </a:r>
            <a:r>
              <a:rPr lang="es-MX" sz="1471" b="1" dirty="0">
                <a:latin typeface="Arial" panose="020B0604020202020204" pitchFamily="34" charset="0"/>
                <a:cs typeface="Arial" panose="020B0604020202020204" pitchFamily="34" charset="0"/>
              </a:rPr>
              <a:t>NOMBRE DE LA CABECERA </a:t>
            </a:r>
            <a:r>
              <a:rPr lang="es-MX" sz="1471" dirty="0">
                <a:latin typeface="Arial" panose="020B0604020202020204" pitchFamily="34" charset="0"/>
                <a:cs typeface="Arial" panose="020B0604020202020204" pitchFamily="34" charset="0"/>
              </a:rPr>
              <a:t>en el estado de: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DFCF7CB-B8F9-6C45-BF18-13E65B5EA88C}"/>
              </a:ext>
            </a:extLst>
          </p:cNvPr>
          <p:cNvSpPr/>
          <p:nvPr/>
        </p:nvSpPr>
        <p:spPr>
          <a:xfrm>
            <a:off x="472750" y="5682752"/>
            <a:ext cx="6881143" cy="933495"/>
          </a:xfrm>
          <a:prstGeom prst="rect">
            <a:avLst/>
          </a:prstGeom>
        </p:spPr>
        <p:txBody>
          <a:bodyPr wrap="square" lIns="84044" tIns="42022" rIns="84044" bIns="42022" anchor="t">
            <a:spAutoFit/>
          </a:bodyPr>
          <a:lstStyle/>
          <a:p>
            <a:pPr algn="just"/>
            <a:r>
              <a:rPr lang="es-MX" sz="1103" dirty="0">
                <a:latin typeface="Arial"/>
                <a:cs typeface="Arial"/>
              </a:rPr>
              <a:t>En cumplimiento a lo dispuesto por los artículos 254, párrafo 1, inciso g); 256 párrafo 1, </a:t>
            </a:r>
            <a:r>
              <a:rPr lang="es-MX" sz="1103" dirty="0">
                <a:highlight>
                  <a:srgbClr val="FFFF00"/>
                </a:highlight>
                <a:latin typeface="Arial"/>
                <a:cs typeface="Arial"/>
              </a:rPr>
              <a:t>inciso e) / f) </a:t>
            </a:r>
            <a:r>
              <a:rPr lang="es-MX" sz="1103" dirty="0">
                <a:latin typeface="Arial"/>
                <a:cs typeface="Arial"/>
              </a:rPr>
              <a:t>y 257 numeral 1 de la Ley General de Instituciones y Procedimientos Electorales, se lleva a cabo la </a:t>
            </a:r>
            <a:r>
              <a:rPr lang="es-MX" sz="1103" dirty="0">
                <a:highlight>
                  <a:srgbClr val="FFFF00"/>
                </a:highlight>
                <a:latin typeface="Arial"/>
                <a:cs typeface="Arial"/>
              </a:rPr>
              <a:t>PRIMERA / SEGUNDA</a:t>
            </a:r>
            <a:r>
              <a:rPr lang="es-MX" sz="1103" dirty="0">
                <a:latin typeface="Arial"/>
                <a:cs typeface="Arial"/>
              </a:rPr>
              <a:t> publicación de la integración de las Mesas Directivas de Casilla aprobadas por el Consejo Distrital, y de los lugares donde se ubicarán para recibir el voto de la ciudadanía en las elecciones del 2 de junio del 2024. 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C9DD2510-8D41-47E3-BC1A-2D484AD7B484}"/>
              </a:ext>
            </a:extLst>
          </p:cNvPr>
          <p:cNvSpPr txBox="1"/>
          <p:nvPr/>
        </p:nvSpPr>
        <p:spPr>
          <a:xfrm>
            <a:off x="917435" y="11315036"/>
            <a:ext cx="5940704" cy="30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79" dirty="0">
                <a:solidFill>
                  <a:schemeClr val="bg1"/>
                </a:solidFill>
              </a:rPr>
              <a:t>A partir del 15 de mayo podrás consultar la página </a:t>
            </a:r>
            <a:r>
              <a:rPr lang="es-MX" sz="1379" b="1" dirty="0">
                <a:solidFill>
                  <a:schemeClr val="bg1"/>
                </a:solidFill>
              </a:rPr>
              <a:t>https://ubicatucasilla.ine.mx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4B39FF-61EF-DF0B-BA79-E48EC28316D6}"/>
              </a:ext>
            </a:extLst>
          </p:cNvPr>
          <p:cNvSpPr txBox="1"/>
          <p:nvPr/>
        </p:nvSpPr>
        <p:spPr>
          <a:xfrm>
            <a:off x="900097" y="5023752"/>
            <a:ext cx="6016519" cy="51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57" b="1" dirty="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</a:p>
        </p:txBody>
      </p:sp>
      <p:sp>
        <p:nvSpPr>
          <p:cNvPr id="4" name="732 Cuadro de texto">
            <a:extLst>
              <a:ext uri="{FF2B5EF4-FFF2-40B4-BE49-F238E27FC236}">
                <a16:creationId xmlns:a16="http://schemas.microsoft.com/office/drawing/2014/main" id="{8232AF1D-FC30-BE93-9B2D-013F7FFCFD6E}"/>
              </a:ext>
            </a:extLst>
          </p:cNvPr>
          <p:cNvSpPr txBox="1"/>
          <p:nvPr/>
        </p:nvSpPr>
        <p:spPr>
          <a:xfrm>
            <a:off x="6021856" y="1617117"/>
            <a:ext cx="1159114" cy="734389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044" tIns="42022" rIns="84044" bIns="420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35"/>
              </a:spcAft>
            </a:pPr>
            <a:r>
              <a:rPr lang="es-MX" sz="919" b="1" dirty="0">
                <a:latin typeface="Arial Narrow" panose="020B0606020202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Logo</a:t>
            </a:r>
          </a:p>
          <a:p>
            <a:pPr algn="ctr">
              <a:lnSpc>
                <a:spcPct val="107000"/>
              </a:lnSpc>
              <a:spcAft>
                <a:spcPts val="735"/>
              </a:spcAft>
            </a:pPr>
            <a:r>
              <a:rPr lang="es-MX" sz="2941" b="1" dirty="0">
                <a:latin typeface="Arial Narrow" panose="020B0606020202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OPL</a:t>
            </a:r>
            <a:endParaRPr lang="es-MX" sz="2941" b="1" dirty="0"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4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145da9-a2f3-45ac-9ec3-32ef1ec8dc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6E2D2438CFD040A86071CF79DFB84B" ma:contentTypeVersion="8" ma:contentTypeDescription="Crear nuevo documento." ma:contentTypeScope="" ma:versionID="55198daebf52f3e29da25134dca2f5b6">
  <xsd:schema xmlns:xsd="http://www.w3.org/2001/XMLSchema" xmlns:xs="http://www.w3.org/2001/XMLSchema" xmlns:p="http://schemas.microsoft.com/office/2006/metadata/properties" xmlns:ns3="1c145da9-a2f3-45ac-9ec3-32ef1ec8dc94" xmlns:ns4="910adb36-541b-443b-be1b-a2366f521ad8" targetNamespace="http://schemas.microsoft.com/office/2006/metadata/properties" ma:root="true" ma:fieldsID="5bef20e54c8e91009772cf01d5a93575" ns3:_="" ns4:_="">
    <xsd:import namespace="1c145da9-a2f3-45ac-9ec3-32ef1ec8dc94"/>
    <xsd:import namespace="910adb36-541b-443b-be1b-a2366f521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45da9-a2f3-45ac-9ec3-32ef1ec8d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adb36-541b-443b-be1b-a2366f521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97D3D-50E1-4C7D-9C12-CDD3F1A119EC}">
  <ds:schemaRefs>
    <ds:schemaRef ds:uri="http://schemas.microsoft.com/office/2006/documentManagement/types"/>
    <ds:schemaRef ds:uri="http://purl.org/dc/terms/"/>
    <ds:schemaRef ds:uri="1c145da9-a2f3-45ac-9ec3-32ef1ec8dc94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910adb36-541b-443b-be1b-a2366f521ad8"/>
  </ds:schemaRefs>
</ds:datastoreItem>
</file>

<file path=customXml/itemProps2.xml><?xml version="1.0" encoding="utf-8"?>
<ds:datastoreItem xmlns:ds="http://schemas.openxmlformats.org/officeDocument/2006/customXml" ds:itemID="{C83F58A4-7529-4393-A270-F6374B9F7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B58A6-F405-41A5-AC8C-D07738DC2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45da9-a2f3-45ac-9ec3-32ef1ec8dc94"/>
    <ds:schemaRef ds:uri="910adb36-541b-443b-be1b-a2366f521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961</TotalTime>
  <Words>296</Words>
  <Application>Microsoft Office PowerPoint</Application>
  <PresentationFormat>Personalizado</PresentationFormat>
  <Paragraphs>52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2013 - Tema de 2022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PATIÑO JIMENEZ JESSICA</dc:creator>
  <cp:lastModifiedBy>JUAREZ RANGEL NANCY</cp:lastModifiedBy>
  <cp:revision>49</cp:revision>
  <dcterms:created xsi:type="dcterms:W3CDTF">2021-03-30T16:48:47Z</dcterms:created>
  <dcterms:modified xsi:type="dcterms:W3CDTF">2024-04-04T21:09:43Z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0x010100376E2D2438CFD040A86071CF79DFB84B</vt:lpwstr>
  </property>
</Properties>
</file>